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Economic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obster"/>
      <p:regular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bster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conomica-bold.fntdata"/><Relationship Id="rId10" Type="http://schemas.openxmlformats.org/officeDocument/2006/relationships/slide" Target="slides/slide5.xml"/><Relationship Id="rId54" Type="http://schemas.openxmlformats.org/officeDocument/2006/relationships/font" Target="fonts/Economica-regular.fntdata"/><Relationship Id="rId13" Type="http://schemas.openxmlformats.org/officeDocument/2006/relationships/slide" Target="slides/slide8.xml"/><Relationship Id="rId57" Type="http://schemas.openxmlformats.org/officeDocument/2006/relationships/font" Target="fonts/Economica-boldItalic.fntdata"/><Relationship Id="rId12" Type="http://schemas.openxmlformats.org/officeDocument/2006/relationships/slide" Target="slides/slide7.xml"/><Relationship Id="rId56" Type="http://schemas.openxmlformats.org/officeDocument/2006/relationships/font" Target="fonts/Economica-italic.fntdata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ice.com/career-advice/20-programming-languages-that-developers-love-the-most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ad75d19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ad75d19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ad75d19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ad75d19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Thonny, a beginner Python IDE. Happens to be running on a MacBook Pro, but same for other OSes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d75d19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d75d19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ad75d19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ad75d19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hamburger menu in the lower right corner and select install micropython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d75d198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d75d198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RPi will </a:t>
            </a:r>
            <a:r>
              <a:rPr lang="en"/>
              <a:t>disconnect</a:t>
            </a:r>
            <a:r>
              <a:rPr lang="en"/>
              <a:t> when this is done, then reconnect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d75d198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d75d198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connect to the Pico. Again, open the hamburger menu. Notice these are both really the same, so it doesn’t matter which we choose.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d75d198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d75d198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d75d198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d75d198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d75d198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d75d198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b5bd80c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b5bd80c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889c2d5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889c2d5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d75d198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ad75d198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d75d198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ad75d198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b5bd80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b5bd80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ad75d198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ad75d198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b5bd80c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b5bd80c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b5bd80c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b5bd80c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b5bd80c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b5bd80c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b5bd80c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b5bd80c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b5bd80c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b5bd80c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b5bd80c8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b5bd80c8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440c17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440c17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b5bd80c8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b5bd80c8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5bd80c8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b5bd80c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b5bd80c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b5bd80c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b5bd80c8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b5bd80c8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5bd80c8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5bd80c8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5bd80c8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5bd80c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b5bd80c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b5bd80c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b5bd80c8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b5bd80c8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d440c170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d440c170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fefaa83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fefaa83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fefaa8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fefaa8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ea8d468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ea8d46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Prize 1 chosen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fefaa83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fefaa83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ffefaa83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ffefaa83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fefaa83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ffefaa83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fefaa83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fefaa83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https://www.dice.com/career-advice/20-programming-languages-that-developers-love-the-most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ad75d19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ad75d19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ad75d19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ad75d19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d75d19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d75d19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ad75d198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ad75d198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440c170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440c170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5bd80c8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5bd80c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bd80c8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5bd80c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d75d19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d75d19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d75d198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ad75d198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projects.raspberrypi.org/en/projects/getting-started-with-the-pico/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python.org/en/latest/rp2/quickref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1.jp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HMwhQhk_ffiQ6osN54hNCttikqu1GOAE/view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aspberrypi.com/documentation/microcontrollers/c_sdk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nxN-FAZ9Et80TLIhRrcM6X1jdN3LS5va/view" TargetMode="External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eltech.substack.com/p/getting-started-with-rust-on-a-raspberr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dice.com/career-advice/cobol-developers-last-great-task-transitioning-away-from-it" TargetMode="External"/><Relationship Id="rId4" Type="http://schemas.openxmlformats.org/officeDocument/2006/relationships/image" Target="../media/image2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dice.com/career-advice/cobol-developers-last-great-task-transitioning-away-from-it" TargetMode="External"/><Relationship Id="rId4" Type="http://schemas.openxmlformats.org/officeDocument/2006/relationships/image" Target="../media/image2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jects.raspberrypi.org/en/projects/getting-started-with-the-pico/0" TargetMode="External"/><Relationship Id="rId4" Type="http://schemas.openxmlformats.org/officeDocument/2006/relationships/image" Target="../media/image3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projects.raspberrypi.org/en/projects/getting-started-with-the-pico/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017325"/>
            <a:ext cx="3192000" cy="19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HackEDbeta 2023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 to the Raspberry Pi Pico</a:t>
            </a:r>
            <a:endParaRPr sz="4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Knudsen, PhD PEng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knud@ualberta.ca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Pico Pins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75" y="0"/>
            <a:ext cx="5490276" cy="5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17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Thonny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(Win/Lin/macOS)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50" y="0"/>
            <a:ext cx="5818850" cy="5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26037" r="37108" t="0"/>
          <a:stretch/>
        </p:blipFill>
        <p:spPr>
          <a:xfrm>
            <a:off x="5619950" y="0"/>
            <a:ext cx="2784051" cy="503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in boot select (bootsel) mode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Unplug Pico from USB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Press and hold bootsel 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Pico into USB and wait a few seconds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Release bootsel 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Open Thonny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909900" y="4657225"/>
            <a:ext cx="57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https://projects.raspberrypi.org/en/projects/getting-started-with-the-pico/3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315925"/>
            <a:ext cx="8520600" cy="17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25" y="0"/>
            <a:ext cx="5951576" cy="5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15925"/>
            <a:ext cx="8520600" cy="21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dialogue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600" y="0"/>
            <a:ext cx="5874400" cy="50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83250" y="315925"/>
            <a:ext cx="8649000" cy="18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321387"/>
            <a:ext cx="7343999" cy="450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413" y="0"/>
            <a:ext cx="5825174" cy="50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/>
          <p:nvPr/>
        </p:nvSpPr>
        <p:spPr>
          <a:xfrm>
            <a:off x="1977775" y="3266825"/>
            <a:ext cx="3563700" cy="78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15925"/>
            <a:ext cx="8520600" cy="20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Success!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875" y="0"/>
            <a:ext cx="5806501" cy="50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GPIOs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support for GPIO and other peripherals at MicroPython.org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Quick Reference for MicroPython is found at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https://docs.micropython.org/en/latest/rp2/quickref.html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Support for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HW Timers, GPIO, UART, PWM, ADC, SW SPI, HW SPI, SW I2C, HW I2C, I2S, RTC, WDT, OneWire, NeoPixel, APA106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but probably not …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00" y="0"/>
            <a:ext cx="62937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 rot="5400000">
            <a:off x="5901750" y="2540150"/>
            <a:ext cx="36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monkeyuser.com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0-11-08_0292_ISAIC__Logo_CMYK.png" id="68" name="Google Shape;68;p14"/>
          <p:cNvPicPr preferRelativeResize="0"/>
          <p:nvPr/>
        </p:nvPicPr>
        <p:blipFill rotWithShape="1">
          <a:blip r:embed="rId3">
            <a:alphaModFix/>
          </a:blip>
          <a:srcRect b="14542" l="14952" r="16076" t="14171"/>
          <a:stretch/>
        </p:blipFill>
        <p:spPr>
          <a:xfrm>
            <a:off x="5752975" y="2043250"/>
            <a:ext cx="2870775" cy="2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475202"/>
            <a:ext cx="6764974" cy="15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75" y="2419550"/>
            <a:ext cx="5154849" cy="2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195" name="Google Shape;195;p33" title="PicoPythonBlink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75" y="0"/>
            <a:ext cx="6722450" cy="5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Pico - C/C++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reference is the RPi documentation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https://www.raspberrypi.com/documentation/microcontrollers/c_sdk.html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per that page there are on Github an SDK and Examples repos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Will use Ubuntu 23.04 for the following, but instructions for Win and macOS are on the link above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(Could set up development on a Raspberry Pi, but we won’t for HackEDxx)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Getting Started 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Getting Started Guide…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the “blink” example to be sure</a:t>
            </a:r>
            <a:br>
              <a:rPr lang="en"/>
            </a:br>
            <a:r>
              <a:rPr lang="en"/>
              <a:t>the tool chain is up and running.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this example I use an RP2040</a:t>
            </a:r>
            <a:br>
              <a:rPr lang="en"/>
            </a:br>
            <a:r>
              <a:rPr lang="en"/>
              <a:t>board from Universal Solder.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Pressing BOOTSEL while plugging it in</a:t>
            </a:r>
            <a:br>
              <a:rPr lang="en"/>
            </a:br>
            <a:r>
              <a:rPr lang="en"/>
              <a:t>results in it looking like a storage</a:t>
            </a:r>
            <a:br>
              <a:rPr lang="en"/>
            </a:br>
            <a:r>
              <a:rPr lang="en"/>
              <a:t>device. Programming is drag’n’drop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4570" l="10658" r="21715" t="14004"/>
          <a:stretch/>
        </p:blipFill>
        <p:spPr>
          <a:xfrm>
            <a:off x="4506000" y="1883000"/>
            <a:ext cx="4637998" cy="315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5352025" y="328575"/>
            <a:ext cx="2445300" cy="12258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Different Pico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From Universal Solder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676200" y="2211575"/>
            <a:ext cx="8467800" cy="113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previous MicroPython Example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steps to make a custom C/C++ </a:t>
            </a:r>
            <a:r>
              <a:rPr lang="en"/>
              <a:t>application</a:t>
            </a:r>
            <a:r>
              <a:rPr lang="en"/>
              <a:t> 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pico-examples copy blink folder and contents</a:t>
            </a:r>
            <a:br>
              <a:rPr lang="en"/>
            </a:br>
            <a:br>
              <a:rPr lang="en"/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cd ~/Development/RPi/pico/pico-examples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cp -dpR blink rgb_demo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Rename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blink.c</a:t>
            </a:r>
            <a:r>
              <a:rPr lang="en"/>
              <a:t> to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rgb_demo.c </a:t>
            </a:r>
            <a:r>
              <a:rPr lang="en"/>
              <a:t>and edit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CMakeLists.txt</a:t>
            </a:r>
            <a:r>
              <a:rPr lang="en"/>
              <a:t> file replacing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blink</a:t>
            </a:r>
            <a:r>
              <a:rPr lang="en"/>
              <a:t>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previous MicroPython Example cont’d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In the pico-examples directory, edit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CMakeLists.txt</a:t>
            </a:r>
            <a:r>
              <a:rPr lang="en"/>
              <a:t>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where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blinky</a:t>
            </a:r>
            <a:r>
              <a:rPr lang="en"/>
              <a:t> </a:t>
            </a:r>
            <a:r>
              <a:rPr lang="en"/>
              <a:t>example</a:t>
            </a:r>
            <a:r>
              <a:rPr lang="en"/>
              <a:t> is added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Replicate those lines and replace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blinky</a:t>
            </a:r>
            <a:r>
              <a:rPr lang="en"/>
              <a:t>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Change directory in to the build directory and execute cmake 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There should be a new directory named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r>
              <a:rPr lang="en"/>
              <a:t>. Change </a:t>
            </a:r>
            <a:r>
              <a:rPr lang="en"/>
              <a:t>directory</a:t>
            </a:r>
            <a:r>
              <a:rPr lang="en"/>
              <a:t> into it and execute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make -j4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There should be a new executable named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Put the Pico back into bootloader mode and drop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rgb_demo.uf2</a:t>
            </a:r>
            <a:r>
              <a:rPr lang="en"/>
              <a:t> file on the drive – the old blink demo should work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225225"/>
            <a:ext cx="35301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replace the rgb_demo.c source </a:t>
            </a:r>
            <a:r>
              <a:rPr lang="en"/>
              <a:t>with</a:t>
            </a:r>
            <a:r>
              <a:rPr lang="en"/>
              <a:t> the equivalent of the python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4454750" y="31600"/>
            <a:ext cx="4499100" cy="4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"pico/stdlib.h"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"hardware/gpio.h"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RGB_PIN1 = 0;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RGB_PIN2 = 1;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uint8_t RGB_PIN3 = 2;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gpio_set_dir(RGB_PIN1,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gpio_init(RGB_PIN2);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gpio_set_dir(RGB_PIN2,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gpio_init(RGB_PIN3);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gpio_set_dir(RGB_PIN3, GPIO_OUT);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(true)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gpio_put(RGB_PIN1,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gpio_put(RGB_PIN2, 1);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gpio_put(RGB_PIN3, 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sleep_ms(250);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GOTCHA!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37176" cy="4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25" y="549725"/>
            <a:ext cx="4416174" cy="33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/>
          <p:nvPr/>
        </p:nvSpPr>
        <p:spPr>
          <a:xfrm>
            <a:off x="7260300" y="303300"/>
            <a:ext cx="1143600" cy="15924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5295150" y="3923975"/>
            <a:ext cx="2774100" cy="859500"/>
          </a:xfrm>
          <a:prstGeom prst="wedgeRectCallout">
            <a:avLst>
              <a:gd fmla="val 37695" name="adj1"/>
              <a:gd fmla="val -285256" name="adj2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NOT THE SAME!</a:t>
            </a:r>
            <a:endParaRPr b="1" sz="19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248" name="Google Shape;248;p41" title="IMG_036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300" y="0"/>
            <a:ext cx="6703700" cy="5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Raspberry Pi Pico and Pico W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up for MicroPython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up for C/C++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about Rust?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Wokwi.com and Pico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Rust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we don’t have time today to go through all the steps, it’s involved!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https://reltech.substack.com/p/getting-started-with-rust-on-a-raspberry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Happy to help you if you need it for HackEDbeta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tool – Wokwi.com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Wokwi.com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1" y="0"/>
            <a:ext cx="7405849" cy="5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Wokwi.com?      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(f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rom docs.wokwi.com)</a:t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Wokwi is an online Electronics simulator. You can use it to simulate Arduino, ESP32, STM32, and many other popular boards, parts and sensors.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are some quick examples of things you can make with Wokwi: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Uno "Hello World"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Blink an LED on ESP32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the weather on ATtiny85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32 Servos with Arduino Mega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Animate an LED Matrix with FastLED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Segment Counter with MicroPython on ESP32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5502050" y="2757050"/>
            <a:ext cx="2528400" cy="1185900"/>
          </a:xfrm>
          <a:prstGeom prst="wave">
            <a:avLst>
              <a:gd fmla="val 12500" name="adj1"/>
              <a:gd fmla="val 0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…and Pico!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50" y="0"/>
            <a:ext cx="5547901" cy="5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RGB blinky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25" y="0"/>
            <a:ext cx="5591374" cy="50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" y="1419675"/>
            <a:ext cx="3657825" cy="3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800" y="0"/>
            <a:ext cx="7760200" cy="5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/>
          <p:nvPr>
            <p:ph type="title"/>
          </p:nvPr>
        </p:nvSpPr>
        <p:spPr>
          <a:xfrm>
            <a:off x="487425" y="3024821"/>
            <a:ext cx="2711700" cy="8313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Version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3600">
                <a:latin typeface="Lobster"/>
                <a:ea typeface="Lobster"/>
                <a:cs typeface="Lobster"/>
                <a:sym typeface="Lobster"/>
              </a:rPr>
              <a:t>...with wee prizes...</a:t>
            </a:r>
            <a:endParaRPr i="1" sz="36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Who created the first artificial neural network and when?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for the talk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github.com/StevenKnudsen/HackEDbeta2023Workshop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Warren McCulloch and Walter Pitts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1943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Modelled using electrical circuits</a:t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99" y="74200"/>
            <a:ext cx="4006999" cy="487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is an equivalent to the U of A’s main frame computer from the 80s?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 470 v/6</a:t>
            </a:r>
            <a:endParaRPr/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Introduced : 1975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63” x 70” x 26”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Keywords : Clones; Plug compat; IBM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3.5 MIPS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up to 8MB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Width : 32-bit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: $3,750,000 (2020 $17,981,250)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8241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45" y="152400"/>
            <a:ext cx="2742956" cy="190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45" y="2211154"/>
            <a:ext cx="2742956" cy="2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Date Introduced : 2010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Dimensions overall: 2.7” x 2.1” x 0.6”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Speed : 8 - 11 MIPS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Memory Size : 32k  FLASH 2k SRAM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 : ~$20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to make : &lt; $5</a:t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50" y="4663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are the most loved and hated languages in the 2022 Dice  survey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loved</a:t>
            </a:r>
            <a:endParaRPr/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50" y="0"/>
            <a:ext cx="6048801" cy="50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7"/>
          <p:cNvSpPr txBox="1"/>
          <p:nvPr/>
        </p:nvSpPr>
        <p:spPr>
          <a:xfrm>
            <a:off x="315950" y="1604975"/>
            <a:ext cx="3639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Rust 86.83%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Elixir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75.46%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Clojure 75.23%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TypeScript 73.46%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Julia 72.51%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Python 67.34%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54" name="Google Shape;354;p58"/>
          <p:cNvSpPr txBox="1"/>
          <p:nvPr>
            <p:ph idx="1" type="body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BOL - Wikipedia" id="355" name="Google Shape;3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hated</a:t>
            </a:r>
            <a:endParaRPr/>
          </a:p>
        </p:txBody>
      </p:sp>
      <p:sp>
        <p:nvSpPr>
          <p:cNvPr id="362" name="Google Shape;362;p59"/>
          <p:cNvSpPr txBox="1"/>
          <p:nvPr>
            <p:ph idx="1" type="body"/>
          </p:nvPr>
        </p:nvSpPr>
        <p:spPr>
          <a:xfrm>
            <a:off x="311700" y="1225225"/>
            <a:ext cx="3359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(78.56 percent).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33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COBOL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(hated by 79.96 percent of developers)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MATLAB (80.84 percent), and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BOL - Wikipedia" id="363" name="Google Shape;3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25" y="-27325"/>
            <a:ext cx="3805975" cy="5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9"/>
          <p:cNvSpPr/>
          <p:nvPr/>
        </p:nvSpPr>
        <p:spPr>
          <a:xfrm>
            <a:off x="6381975" y="3747050"/>
            <a:ext cx="1086900" cy="9414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en you're asked to work on some VBA legacy code... : r/ProgrammerHumor" id="370" name="Google Shape;3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12" y="0"/>
            <a:ext cx="6240975" cy="5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know how to program in at least one of the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a Pico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two if you want to program in Rust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100" y="88475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26904" l="14535" r="18757" t="30714"/>
          <a:stretch/>
        </p:blipFill>
        <p:spPr>
          <a:xfrm>
            <a:off x="6417100" y="227355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646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Raspberry Pi Pico is a low-cost, high-performance microcontroller board with flexible digital interfaces. Key features include:</a:t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RP2040 microcontroller chip designed by Raspberry Pi in the United Kingdom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Dual-core Arm Cortex M0+ processor, flexible clock running up to 133 MHz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264 kB of SRAM, and 2MB of on-board flash memory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USB 1.1 with device and host support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Low-power sleep and dormant modes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Drag-and-drop programming using mass storage over USB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26 × multi-function GPIO pins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 × SPI, 2 × I2C, 2 × UART, 3 × 12-bit ADC, 16 × controllable PWM channels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Accurate clock and timer on-chip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Temperature sensor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Accelerated floating-point libraries on-chip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8 × Programmable I/O (PIO) state machines for custom peripheral support</a:t>
            </a:r>
            <a:endParaRPr sz="1200"/>
          </a:p>
        </p:txBody>
      </p:sp>
      <p:sp>
        <p:nvSpPr>
          <p:cNvPr id="97" name="Google Shape;97;p18"/>
          <p:cNvSpPr txBox="1"/>
          <p:nvPr/>
        </p:nvSpPr>
        <p:spPr>
          <a:xfrm rot="-1768553">
            <a:off x="7461098" y="3463104"/>
            <a:ext cx="1561404" cy="338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" y="1379250"/>
            <a:ext cx="2385000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26904" l="14535" r="18757" t="30714"/>
          <a:stretch/>
        </p:blipFill>
        <p:spPr>
          <a:xfrm>
            <a:off x="4489875" y="1521606"/>
            <a:ext cx="2726901" cy="17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Pico and Pico 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2642">
            <a:off x="7511648" y="4619452"/>
            <a:ext cx="1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digikey.ca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37100" y="3867100"/>
            <a:ext cx="8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$CA5.80 at Mouser.ca                                   $CA8.34 at canada.newark.com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the Pico - MicroPython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reference is a very good tutorial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https://projects.raspberrypi.org/en/projects/getting-started-with-the-pico/0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475" y="2240050"/>
            <a:ext cx="4615050" cy="2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78012" y="688750"/>
            <a:ext cx="6311325" cy="4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693425" y="4527000"/>
            <a:ext cx="568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https://projects.raspberrypi.org/en/projects/getting-started-with-the-pico/1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on breadboard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